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315" r:id="rId2"/>
    <p:sldId id="316" r:id="rId3"/>
    <p:sldId id="314" r:id="rId4"/>
    <p:sldId id="277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6B78E-5356-4B02-8551-C9D2FE2999B8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6E46D-2C05-4DF8-BF03-8883900C6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618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3AAA5-47AB-4458-8330-9B4265DF3104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5E-2B30-49D6-BE9A-CEB155495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55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3AAA5-47AB-4458-8330-9B4265DF3104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5E-2B30-49D6-BE9A-CEB155495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488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3AAA5-47AB-4458-8330-9B4265DF3104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5E-2B30-49D6-BE9A-CEB155495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195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3AAA5-47AB-4458-8330-9B4265DF3104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5E-2B30-49D6-BE9A-CEB155495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320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3AAA5-47AB-4458-8330-9B4265DF3104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5E-2B30-49D6-BE9A-CEB155495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69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3AAA5-47AB-4458-8330-9B4265DF3104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5E-2B30-49D6-BE9A-CEB155495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6047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3AAA5-47AB-4458-8330-9B4265DF3104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5E-2B30-49D6-BE9A-CEB155495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245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3AAA5-47AB-4458-8330-9B4265DF3104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5E-2B30-49D6-BE9A-CEB155495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922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3AAA5-47AB-4458-8330-9B4265DF3104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5E-2B30-49D6-BE9A-CEB155495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40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3AAA5-47AB-4458-8330-9B4265DF3104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5E-2B30-49D6-BE9A-CEB155495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445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3AAA5-47AB-4458-8330-9B4265DF3104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5E-2B30-49D6-BE9A-CEB155495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48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3AAA5-47AB-4458-8330-9B4265DF3104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D1A5E-2B30-49D6-BE9A-CEB1554957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24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18028" y="7801721"/>
            <a:ext cx="2638366" cy="1084368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714961" y="1470774"/>
            <a:ext cx="5309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夏</a:t>
            </a:r>
            <a:r>
              <a:rPr kumimoji="1" lang="ja-JP" altLang="en-US" sz="32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の節電〇か条</a:t>
            </a:r>
            <a:endParaRPr kumimoji="1" lang="en-US" altLang="ja-JP" sz="32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27843" y="2055607"/>
            <a:ext cx="571203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１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8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２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8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３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8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４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8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５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8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６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0" y="0"/>
            <a:ext cx="6869874" cy="9224974"/>
            <a:chOff x="0" y="0"/>
            <a:chExt cx="6869874" cy="10347723"/>
          </a:xfrm>
        </p:grpSpPr>
        <p:sp>
          <p:nvSpPr>
            <p:cNvPr id="20" name="正方形/長方形 19"/>
            <p:cNvSpPr/>
            <p:nvPr/>
          </p:nvSpPr>
          <p:spPr>
            <a:xfrm>
              <a:off x="0" y="0"/>
              <a:ext cx="6858000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  <p:sp>
          <p:nvSpPr>
            <p:cNvPr id="21" name="正方形/長方形 20"/>
            <p:cNvSpPr/>
            <p:nvPr/>
          </p:nvSpPr>
          <p:spPr>
            <a:xfrm rot="5400000">
              <a:off x="1845205" y="5008517"/>
              <a:ext cx="9761338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0" y="10033183"/>
              <a:ext cx="6869874" cy="31454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  <p:sp>
          <p:nvSpPr>
            <p:cNvPr id="23" name="正方形/長方形 22"/>
            <p:cNvSpPr/>
            <p:nvPr/>
          </p:nvSpPr>
          <p:spPr>
            <a:xfrm rot="5400000">
              <a:off x="-4728430" y="5016755"/>
              <a:ext cx="9744861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475494" y="530942"/>
            <a:ext cx="6155538" cy="1469428"/>
            <a:chOff x="475494" y="530942"/>
            <a:chExt cx="5966534" cy="1469428"/>
          </a:xfrm>
        </p:grpSpPr>
        <p:sp>
          <p:nvSpPr>
            <p:cNvPr id="24" name="テキスト ボックス 23"/>
            <p:cNvSpPr txBox="1"/>
            <p:nvPr/>
          </p:nvSpPr>
          <p:spPr>
            <a:xfrm>
              <a:off x="475494" y="728227"/>
              <a:ext cx="5918885" cy="12721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4600"/>
                </a:lnSpc>
              </a:pPr>
              <a:r>
                <a:rPr lang="ja-JP" altLang="en-US" sz="3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ただいま「</a:t>
              </a:r>
              <a:r>
                <a:rPr lang="en-US" altLang="ja-JP" sz="3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HTT</a:t>
              </a:r>
              <a:r>
                <a:rPr lang="ja-JP" altLang="en-US" sz="3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」アクション実施中</a:t>
              </a:r>
              <a:endParaRPr lang="en-US" altLang="ja-JP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064491" y="530942"/>
              <a:ext cx="13775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じっしちゅ</a:t>
              </a:r>
              <a:r>
                <a:rPr kumimoji="1" lang="ja-JP" altLang="en-US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う</a:t>
              </a:r>
            </a:p>
          </p:txBody>
        </p:sp>
      </p:grpSp>
      <p:sp>
        <p:nvSpPr>
          <p:cNvPr id="43" name="テキスト ボックス 42"/>
          <p:cNvSpPr txBox="1"/>
          <p:nvPr/>
        </p:nvSpPr>
        <p:spPr>
          <a:xfrm>
            <a:off x="4103336" y="1374792"/>
            <a:ext cx="648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じょ</a:t>
            </a:r>
            <a:r>
              <a:rPr kumimoji="1" lang="ja-JP" altLang="en-US" sz="1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う</a:t>
            </a:r>
            <a:endParaRPr kumimoji="1" lang="en-US" altLang="ja-JP" sz="12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596878" y="1391957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せつで</a:t>
            </a:r>
            <a:r>
              <a:rPr kumimoji="1" lang="ja-JP" altLang="en-US" sz="1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ん</a:t>
            </a:r>
            <a:endParaRPr kumimoji="1" lang="en-US" altLang="ja-JP" sz="12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740203" y="1380132"/>
            <a:ext cx="592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err="1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な</a:t>
            </a:r>
            <a:r>
              <a:rPr kumimoji="1" lang="ja-JP" altLang="en-US" sz="1200" b="1" dirty="0" err="1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つ</a:t>
            </a:r>
            <a:endParaRPr kumimoji="1" lang="en-US" altLang="ja-JP" sz="12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111742" y="9287301"/>
            <a:ext cx="3230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〇〇立〇〇〇学校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9359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2878" y="7394122"/>
            <a:ext cx="2638366" cy="1084368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691210" y="1450160"/>
            <a:ext cx="5309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夏</a:t>
            </a:r>
            <a:r>
              <a:rPr kumimoji="1" lang="ja-JP" altLang="en-US" sz="32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の節電</a:t>
            </a:r>
            <a:r>
              <a:rPr kumimoji="1" lang="ja-JP" altLang="en-US" sz="3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〇</a:t>
            </a:r>
            <a:r>
              <a:rPr kumimoji="1" lang="ja-JP" altLang="en-US" sz="32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か条</a:t>
            </a:r>
            <a:endParaRPr kumimoji="1" lang="en-US" altLang="ja-JP" sz="32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3756" y="679639"/>
            <a:ext cx="6510875" cy="682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600"/>
              </a:lnSpc>
            </a:pPr>
            <a:r>
              <a:rPr lang="ja-JP" alt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ただいま「</a:t>
            </a:r>
            <a:r>
              <a:rPr lang="en-US" altLang="ja-JP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HTT</a:t>
            </a:r>
            <a:r>
              <a:rPr lang="ja-JP" alt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」アクション実施中</a:t>
            </a:r>
            <a:endParaRPr lang="en-US" altLang="ja-JP" sz="3600" dirty="0" smtClean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6983" y="2302830"/>
            <a:ext cx="57120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１　</a:t>
            </a:r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4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4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２　</a:t>
            </a:r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4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4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３　</a:t>
            </a:r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4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4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４　</a:t>
            </a:r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4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4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５　</a:t>
            </a:r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4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4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６　</a:t>
            </a:r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197833" y="9024298"/>
            <a:ext cx="3230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〇〇立〇〇〇学校</a:t>
            </a:r>
            <a:endParaRPr kumimoji="1" lang="ja-JP" altLang="en-US" sz="2800" dirty="0"/>
          </a:p>
        </p:txBody>
      </p:sp>
      <p:grpSp>
        <p:nvGrpSpPr>
          <p:cNvPr id="13" name="グループ化 12"/>
          <p:cNvGrpSpPr/>
          <p:nvPr/>
        </p:nvGrpSpPr>
        <p:grpSpPr>
          <a:xfrm>
            <a:off x="0" y="0"/>
            <a:ext cx="6869874" cy="8831179"/>
            <a:chOff x="0" y="0"/>
            <a:chExt cx="6869874" cy="9906000"/>
          </a:xfrm>
        </p:grpSpPr>
        <p:sp>
          <p:nvSpPr>
            <p:cNvPr id="20" name="正方形/長方形 19"/>
            <p:cNvSpPr/>
            <p:nvPr/>
          </p:nvSpPr>
          <p:spPr>
            <a:xfrm>
              <a:off x="0" y="0"/>
              <a:ext cx="6858000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  <p:sp>
          <p:nvSpPr>
            <p:cNvPr id="21" name="正方形/長方形 20"/>
            <p:cNvSpPr/>
            <p:nvPr/>
          </p:nvSpPr>
          <p:spPr>
            <a:xfrm rot="5400000">
              <a:off x="2045874" y="4807847"/>
              <a:ext cx="9360000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0" y="9618000"/>
              <a:ext cx="6858000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  <p:sp>
          <p:nvSpPr>
            <p:cNvPr id="23" name="正方形/長方形 22"/>
            <p:cNvSpPr/>
            <p:nvPr/>
          </p:nvSpPr>
          <p:spPr>
            <a:xfrm rot="5400000">
              <a:off x="-4536000" y="4824324"/>
              <a:ext cx="9360000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</p:grpSp>
    </p:spTree>
    <p:extLst>
      <p:ext uri="{BB962C8B-B14F-4D97-AF65-F5344CB8AC3E}">
        <p14:creationId xmlns:p14="http://schemas.microsoft.com/office/powerpoint/2010/main" val="233909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18028" y="7801721"/>
            <a:ext cx="2638366" cy="1084368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714961" y="1470774"/>
            <a:ext cx="5309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夏</a:t>
            </a:r>
            <a:r>
              <a:rPr kumimoji="1" lang="ja-JP" altLang="en-US" sz="32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の節電〇か条</a:t>
            </a:r>
            <a:endParaRPr kumimoji="1" lang="en-US" altLang="ja-JP" sz="32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27843" y="2055607"/>
            <a:ext cx="571203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１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8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２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8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３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8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４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8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５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8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６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0" y="0"/>
            <a:ext cx="6869874" cy="9224974"/>
            <a:chOff x="0" y="0"/>
            <a:chExt cx="6869874" cy="10347723"/>
          </a:xfrm>
        </p:grpSpPr>
        <p:sp>
          <p:nvSpPr>
            <p:cNvPr id="20" name="正方形/長方形 19"/>
            <p:cNvSpPr/>
            <p:nvPr/>
          </p:nvSpPr>
          <p:spPr>
            <a:xfrm>
              <a:off x="0" y="0"/>
              <a:ext cx="6858000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  <p:sp>
          <p:nvSpPr>
            <p:cNvPr id="21" name="正方形/長方形 20"/>
            <p:cNvSpPr/>
            <p:nvPr/>
          </p:nvSpPr>
          <p:spPr>
            <a:xfrm rot="5400000">
              <a:off x="1845205" y="5008517"/>
              <a:ext cx="9761338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0" y="10033183"/>
              <a:ext cx="6869874" cy="31454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  <p:sp>
          <p:nvSpPr>
            <p:cNvPr id="23" name="正方形/長方形 22"/>
            <p:cNvSpPr/>
            <p:nvPr/>
          </p:nvSpPr>
          <p:spPr>
            <a:xfrm rot="5400000">
              <a:off x="-4728430" y="5016755"/>
              <a:ext cx="9744861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475494" y="530942"/>
            <a:ext cx="6155538" cy="1469428"/>
            <a:chOff x="475494" y="530942"/>
            <a:chExt cx="5966534" cy="1469428"/>
          </a:xfrm>
        </p:grpSpPr>
        <p:sp>
          <p:nvSpPr>
            <p:cNvPr id="24" name="テキスト ボックス 23"/>
            <p:cNvSpPr txBox="1"/>
            <p:nvPr/>
          </p:nvSpPr>
          <p:spPr>
            <a:xfrm>
              <a:off x="475494" y="728227"/>
              <a:ext cx="5918885" cy="12721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4600"/>
                </a:lnSpc>
              </a:pPr>
              <a:r>
                <a:rPr lang="ja-JP" altLang="en-US" sz="3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ただいま「</a:t>
              </a:r>
              <a:r>
                <a:rPr lang="en-US" altLang="ja-JP" sz="3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HTT</a:t>
              </a:r>
              <a:r>
                <a:rPr lang="ja-JP" altLang="en-US" sz="3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」アクション実施中</a:t>
              </a:r>
              <a:endParaRPr lang="en-US" altLang="ja-JP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064491" y="530942"/>
              <a:ext cx="13775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じっしちゅ</a:t>
              </a:r>
              <a:r>
                <a:rPr kumimoji="1" lang="ja-JP" altLang="en-US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う</a:t>
              </a:r>
            </a:p>
          </p:txBody>
        </p:sp>
      </p:grpSp>
      <p:sp>
        <p:nvSpPr>
          <p:cNvPr id="43" name="テキスト ボックス 42"/>
          <p:cNvSpPr txBox="1"/>
          <p:nvPr/>
        </p:nvSpPr>
        <p:spPr>
          <a:xfrm>
            <a:off x="4103336" y="1374792"/>
            <a:ext cx="648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じょ</a:t>
            </a:r>
            <a:r>
              <a:rPr kumimoji="1" lang="ja-JP" altLang="en-US" sz="1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う</a:t>
            </a:r>
            <a:endParaRPr kumimoji="1" lang="en-US" altLang="ja-JP" sz="12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596878" y="1391957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せつで</a:t>
            </a:r>
            <a:r>
              <a:rPr kumimoji="1" lang="ja-JP" altLang="en-US" sz="1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ん</a:t>
            </a:r>
            <a:endParaRPr kumimoji="1" lang="en-US" altLang="ja-JP" sz="12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740203" y="1380132"/>
            <a:ext cx="592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err="1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な</a:t>
            </a:r>
            <a:r>
              <a:rPr kumimoji="1" lang="ja-JP" altLang="en-US" sz="1200" b="1" dirty="0" err="1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つ</a:t>
            </a:r>
            <a:endParaRPr kumimoji="1" lang="en-US" altLang="ja-JP" sz="12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111742" y="9287301"/>
            <a:ext cx="3230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〇〇立〇〇〇学校</a:t>
            </a:r>
            <a:endParaRPr kumimoji="1" lang="ja-JP" altLang="en-US" sz="2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537369" y="3269572"/>
            <a:ext cx="4378834" cy="23083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学校や学級で話し合って、節電の約束などをきめてとりくんでみましょう。</a:t>
            </a:r>
            <a:endParaRPr kumimoji="1" lang="ja-JP" altLang="en-US" sz="3600" dirty="0"/>
          </a:p>
        </p:txBody>
      </p:sp>
      <p:sp>
        <p:nvSpPr>
          <p:cNvPr id="19" name="角丸四角形吹き出し 18"/>
          <p:cNvSpPr/>
          <p:nvPr/>
        </p:nvSpPr>
        <p:spPr>
          <a:xfrm>
            <a:off x="1679843" y="2263890"/>
            <a:ext cx="4760034" cy="831272"/>
          </a:xfrm>
          <a:prstGeom prst="wedgeRoundRectCallout">
            <a:avLst>
              <a:gd name="adj1" fmla="val -8608"/>
              <a:gd name="adj2" fmla="val -93214"/>
              <a:gd name="adj3" fmla="val 16667"/>
            </a:avLst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学校</a:t>
            </a:r>
            <a:r>
              <a:rPr kumimoji="1" lang="ja-JP" altLang="en-US" dirty="0" smtClean="0">
                <a:solidFill>
                  <a:schemeClr val="tx1"/>
                </a:solidFill>
              </a:rPr>
              <a:t>や学級で話し合って記入しましょう。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765891" y="8425698"/>
            <a:ext cx="3497859" cy="434299"/>
          </a:xfrm>
          <a:prstGeom prst="wedgeRoundRectCallout">
            <a:avLst>
              <a:gd name="adj1" fmla="val 4182"/>
              <a:gd name="adj2" fmla="val 193471"/>
              <a:gd name="adj3" fmla="val 16667"/>
            </a:avLst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学校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で記入してください。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39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2878" y="7394122"/>
            <a:ext cx="2638366" cy="1084368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691210" y="1450160"/>
            <a:ext cx="5309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夏</a:t>
            </a:r>
            <a:r>
              <a:rPr kumimoji="1" lang="ja-JP" altLang="en-US" sz="32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の節電</a:t>
            </a:r>
            <a:r>
              <a:rPr kumimoji="1" lang="ja-JP" altLang="en-US" sz="3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〇</a:t>
            </a:r>
            <a:r>
              <a:rPr kumimoji="1" lang="ja-JP" altLang="en-US" sz="32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か条</a:t>
            </a:r>
            <a:endParaRPr kumimoji="1" lang="en-US" altLang="ja-JP" sz="32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3756" y="679639"/>
            <a:ext cx="6510875" cy="682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600"/>
              </a:lnSpc>
            </a:pPr>
            <a:r>
              <a:rPr lang="ja-JP" alt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ただいま「</a:t>
            </a:r>
            <a:r>
              <a:rPr lang="en-US" altLang="ja-JP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HTT</a:t>
            </a:r>
            <a:r>
              <a:rPr lang="ja-JP" alt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」アクション実施中</a:t>
            </a:r>
            <a:endParaRPr lang="en-US" altLang="ja-JP" sz="3600" dirty="0" smtClean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6983" y="2302830"/>
            <a:ext cx="57120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１　</a:t>
            </a:r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4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4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２　</a:t>
            </a:r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4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4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３　</a:t>
            </a:r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4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4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４　</a:t>
            </a:r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4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4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５　</a:t>
            </a:r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400" b="1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24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６　</a:t>
            </a:r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endParaRPr kumimoji="1" lang="en-US" altLang="ja-JP" sz="24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197833" y="9024298"/>
            <a:ext cx="3230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〇〇立〇〇〇学校</a:t>
            </a:r>
            <a:endParaRPr kumimoji="1" lang="ja-JP" altLang="en-US" sz="2800" dirty="0"/>
          </a:p>
        </p:txBody>
      </p:sp>
      <p:grpSp>
        <p:nvGrpSpPr>
          <p:cNvPr id="13" name="グループ化 12"/>
          <p:cNvGrpSpPr/>
          <p:nvPr/>
        </p:nvGrpSpPr>
        <p:grpSpPr>
          <a:xfrm>
            <a:off x="0" y="0"/>
            <a:ext cx="6869874" cy="8831179"/>
            <a:chOff x="0" y="0"/>
            <a:chExt cx="6869874" cy="9906000"/>
          </a:xfrm>
        </p:grpSpPr>
        <p:sp>
          <p:nvSpPr>
            <p:cNvPr id="20" name="正方形/長方形 19"/>
            <p:cNvSpPr/>
            <p:nvPr/>
          </p:nvSpPr>
          <p:spPr>
            <a:xfrm>
              <a:off x="0" y="0"/>
              <a:ext cx="6858000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  <p:sp>
          <p:nvSpPr>
            <p:cNvPr id="21" name="正方形/長方形 20"/>
            <p:cNvSpPr/>
            <p:nvPr/>
          </p:nvSpPr>
          <p:spPr>
            <a:xfrm rot="5400000">
              <a:off x="2045874" y="4807847"/>
              <a:ext cx="9360000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0" y="9618000"/>
              <a:ext cx="6858000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  <p:sp>
          <p:nvSpPr>
            <p:cNvPr id="23" name="正方形/長方形 22"/>
            <p:cNvSpPr/>
            <p:nvPr/>
          </p:nvSpPr>
          <p:spPr>
            <a:xfrm rot="5400000">
              <a:off x="-4536000" y="4824324"/>
              <a:ext cx="9360000" cy="288000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4050"/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1537369" y="3269572"/>
            <a:ext cx="4378834" cy="23083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学校や学級で話し合って、節電の約束などをきめてとりくんでみましょう。</a:t>
            </a:r>
            <a:endParaRPr kumimoji="1" lang="ja-JP" altLang="en-US" sz="3600" dirty="0"/>
          </a:p>
        </p:txBody>
      </p:sp>
      <p:sp>
        <p:nvSpPr>
          <p:cNvPr id="4" name="角丸四角形吹き出し 3"/>
          <p:cNvSpPr/>
          <p:nvPr/>
        </p:nvSpPr>
        <p:spPr>
          <a:xfrm>
            <a:off x="1691210" y="2256312"/>
            <a:ext cx="4760034" cy="831272"/>
          </a:xfrm>
          <a:prstGeom prst="wedgeRoundRectCallout">
            <a:avLst>
              <a:gd name="adj1" fmla="val -8608"/>
              <a:gd name="adj2" fmla="val -93214"/>
              <a:gd name="adj3" fmla="val 16667"/>
            </a:avLst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学校</a:t>
            </a:r>
            <a:r>
              <a:rPr kumimoji="1" lang="ja-JP" altLang="en-US" dirty="0" smtClean="0">
                <a:solidFill>
                  <a:schemeClr val="tx1"/>
                </a:solidFill>
              </a:rPr>
              <a:t>や学級で話し合って記入しましょう。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角丸四角形吹き出し 14"/>
          <p:cNvSpPr/>
          <p:nvPr/>
        </p:nvSpPr>
        <p:spPr>
          <a:xfrm>
            <a:off x="777258" y="8098970"/>
            <a:ext cx="3497859" cy="434299"/>
          </a:xfrm>
          <a:prstGeom prst="wedgeRoundRectCallout">
            <a:avLst>
              <a:gd name="adj1" fmla="val 4182"/>
              <a:gd name="adj2" fmla="val 193471"/>
              <a:gd name="adj3" fmla="val 16667"/>
            </a:avLst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学校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で記入してください。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79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1172</TotalTime>
  <Words>170</Words>
  <Application>Microsoft Office PowerPoint</Application>
  <PresentationFormat>A4 210 x 297 mm</PresentationFormat>
  <Paragraphs>72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HG正楷書体-PRO</vt:lpstr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99</cp:revision>
  <cp:lastPrinted>2022-06-09T10:36:00Z</cp:lastPrinted>
  <dcterms:created xsi:type="dcterms:W3CDTF">2022-04-27T10:53:54Z</dcterms:created>
  <dcterms:modified xsi:type="dcterms:W3CDTF">2022-06-28T12:58:52Z</dcterms:modified>
</cp:coreProperties>
</file>